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202" r:id="rId19"/>
    <p:sldId id="1203" r:id="rId20"/>
    <p:sldId id="1185" r:id="rId21"/>
    <p:sldId id="1204" r:id="rId22"/>
    <p:sldId id="1186" r:id="rId23"/>
    <p:sldId id="1127" r:id="rId24"/>
    <p:sldId id="1205" r:id="rId25"/>
    <p:sldId id="1188" r:id="rId26"/>
    <p:sldId id="1189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197" r:id="rId39"/>
    <p:sldId id="1132" r:id="rId40"/>
    <p:sldId id="1133" r:id="rId41"/>
    <p:sldId id="1198" r:id="rId42"/>
    <p:sldId id="1134" r:id="rId43"/>
    <p:sldId id="1209" r:id="rId44"/>
    <p:sldId id="1199" r:id="rId45"/>
    <p:sldId id="1200" r:id="rId46"/>
    <p:sldId id="995" r:id="rId47"/>
    <p:sldId id="996" r:id="rId48"/>
    <p:sldId id="980" r:id="rId49"/>
    <p:sldId id="981" r:id="rId50"/>
    <p:sldId id="1210" r:id="rId51"/>
    <p:sldId id="1111" r:id="rId52"/>
    <p:sldId id="1112" r:id="rId53"/>
    <p:sldId id="1108" r:id="rId54"/>
    <p:sldId id="1109" r:id="rId55"/>
    <p:sldId id="1113" r:id="rId56"/>
    <p:sldId id="1110" r:id="rId57"/>
    <p:sldId id="1114" r:id="rId58"/>
    <p:sldId id="1115" r:id="rId59"/>
    <p:sldId id="1116" r:id="rId60"/>
    <p:sldId id="1135" r:id="rId61"/>
    <p:sldId id="1163" r:id="rId62"/>
    <p:sldId id="1164" r:id="rId63"/>
    <p:sldId id="1165" r:id="rId64"/>
    <p:sldId id="1166" r:id="rId65"/>
    <p:sldId id="1167" r:id="rId66"/>
    <p:sldId id="1117" r:id="rId67"/>
    <p:sldId id="1118" r:id="rId68"/>
    <p:sldId id="1168" r:id="rId69"/>
    <p:sldId id="1169" r:id="rId70"/>
    <p:sldId id="1170" r:id="rId71"/>
    <p:sldId id="1119" r:id="rId72"/>
    <p:sldId id="1171" r:id="rId73"/>
    <p:sldId id="1120" r:id="rId74"/>
    <p:sldId id="1172" r:id="rId75"/>
    <p:sldId id="1121" r:id="rId76"/>
    <p:sldId id="1122" r:id="rId77"/>
    <p:sldId id="1173" r:id="rId78"/>
    <p:sldId id="1174" r:id="rId79"/>
    <p:sldId id="1175" r:id="rId80"/>
    <p:sldId id="1176" r:id="rId81"/>
    <p:sldId id="1177" r:id="rId82"/>
    <p:sldId id="1178" r:id="rId83"/>
    <p:sldId id="1179" r:id="rId84"/>
    <p:sldId id="1180" r:id="rId85"/>
    <p:sldId id="975" r:id="rId86"/>
    <p:sldId id="1123" r:id="rId87"/>
    <p:sldId id="1124" r:id="rId88"/>
    <p:sldId id="1125" r:id="rId89"/>
    <p:sldId id="1213" r:id="rId90"/>
    <p:sldId id="1211" r:id="rId9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98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9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7.png"/><Relationship Id="rId7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2.png"/><Relationship Id="rId5" Type="http://schemas.openxmlformats.org/officeDocument/2006/relationships/image" Target="NULL"/><Relationship Id="rId10" Type="http://schemas.openxmlformats.org/officeDocument/2006/relationships/image" Target="../media/image51.png"/><Relationship Id="rId4" Type="http://schemas.openxmlformats.org/officeDocument/2006/relationships/image" Target="NULL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3.png"/><Relationship Id="rId9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0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8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2.png"/><Relationship Id="rId4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NULL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1.png"/><Relationship Id="rId4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NULL"/><Relationship Id="rId4" Type="http://schemas.openxmlformats.org/officeDocument/2006/relationships/image" Target="../media/image128.png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3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90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(1926)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2735705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the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857150"/>
            <a:ext cx="23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D08188-7E63-4B43-AE9F-F48DE9DB0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11" y="4025245"/>
            <a:ext cx="5943600" cy="12078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039" y="5580285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36201" y="5576521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6662584" y="4025245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the wavefunction</a:t>
            </a:r>
          </a:p>
        </p:txBody>
      </p:sp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5" grpId="0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61217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612173" cy="276999"/>
              </a:xfrm>
              <a:prstGeom prst="rect">
                <a:avLst/>
              </a:prstGeom>
              <a:blipFill>
                <a:blip r:embed="rId4"/>
                <a:stretch>
                  <a:fillRect l="-263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6992524" y="4867700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482873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482873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616486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616486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650084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650084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4934518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4934518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110077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110077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479409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479409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3971823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3971823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519661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519661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5995203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5995203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791969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791969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815220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815220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860084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860084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491497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491497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4857477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scalar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5D2F6F-AAC9-472D-BDC8-5AE708B9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73" y="4375157"/>
            <a:ext cx="3062492" cy="1952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191833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Because 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probabilities…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18543" r="-1224" b="-443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38" y="4674844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3326524" y="5809593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function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eigenfunctions. The </a:t>
            </a:r>
            <a:r>
              <a:rPr lang="en-US" b="1" dirty="0"/>
              <a:t>eigenvalues</a:t>
            </a:r>
            <a:r>
              <a:rPr lang="en-US" dirty="0"/>
              <a:t> for those eigenfunctions represent the </a:t>
            </a:r>
            <a:r>
              <a:rPr lang="en-US" u="sng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1207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its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526160" y="2930885"/>
            <a:ext cx="1989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stCxn id="10" idx="0"/>
            <a:endCxn id="12" idx="2"/>
          </p:cNvCxnSpPr>
          <p:nvPr/>
        </p:nvCxnSpPr>
        <p:spPr>
          <a:xfrm rot="5400000" flipH="1" flipV="1">
            <a:off x="7014081" y="4566747"/>
            <a:ext cx="665208" cy="348140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7232793" y="2072501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793" y="2072501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403750" y="3614710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0" y="3614710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184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slide #50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Observables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Observables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Adding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Multiplying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54200"/>
            <a:ext cx="4129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variances of two arbitrary Hermitian operators is always greater than or equal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11E3FA-1E98-44BF-A6C9-24B3E836F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5" y="2442443"/>
            <a:ext cx="3904762" cy="3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28" y="3846016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0" y="4461397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6483071" y="4461397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7973742" y="4461397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7347883" y="4140914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the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are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l="-612" t="-24299" r="-8257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2615983" y="1468581"/>
            <a:ext cx="1216627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matrix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relates the wavefunction solution of Schrodinger's differential equation to the probability density function (PDF)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  <a:r>
              <a:rPr lang="en-US" sz="2400" dirty="0"/>
              <a:t> is what leads to the measured values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Time Independent Schrodinger Equation (</a:t>
            </a:r>
            <a:r>
              <a:rPr lang="en-US" sz="2400" b="1" dirty="0">
                <a:solidFill>
                  <a:srgbClr val="7030A0"/>
                </a:solidFill>
              </a:rPr>
              <a:t>TISE</a:t>
            </a:r>
            <a:r>
              <a:rPr lang="en-US" sz="2400" dirty="0"/>
              <a:t>) for the </a:t>
            </a:r>
            <a:r>
              <a:rPr lang="en-US" sz="2400" b="1" dirty="0"/>
              <a:t>Finite Potential Well</a:t>
            </a:r>
            <a:r>
              <a:rPr lang="en-US" sz="2400" dirty="0"/>
              <a:t> demonstrates the concept tunnelling into </a:t>
            </a:r>
            <a:r>
              <a:rPr lang="en-US" sz="2400" dirty="0">
                <a:solidFill>
                  <a:srgbClr val="FF0000"/>
                </a:solidFill>
              </a:rPr>
              <a:t>classically forbidden regions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Energy levels are </a:t>
            </a:r>
            <a:r>
              <a:rPr lang="en-US" sz="2400" b="1" dirty="0"/>
              <a:t>quantized</a:t>
            </a:r>
            <a:r>
              <a:rPr lang="en-US" sz="2400" dirty="0"/>
              <a:t> in the Schrodinger model and correlate to Bohr’s semi-quantum approach to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real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probability density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:endParaRPr lang="en-US" sz="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5996</TotalTime>
  <Words>4021</Words>
  <Application>Microsoft Office PowerPoint</Application>
  <PresentationFormat>On-screen Show (4:3)</PresentationFormat>
  <Paragraphs>780</Paragraphs>
  <Slides>90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Deriving Schrodinger's Equation</vt:lpstr>
      <vt:lpstr>Deriving Schrodinger's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the Equation</vt:lpstr>
      <vt:lpstr>Decoding Schrödinger's Equation</vt:lpstr>
      <vt:lpstr>Decoding Schrödinger's Equation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</vt:lpstr>
      <vt:lpstr>Run Cell 2 – dirac_notation</vt:lpstr>
      <vt:lpstr>Run Cell 3 – dirac_notation</vt:lpstr>
      <vt:lpstr>Run Cell 4 – dirac_notation</vt:lpstr>
      <vt:lpstr>Abstract Vectors and Functions</vt:lpstr>
      <vt:lpstr>Abstract Vectors and Functions</vt:lpstr>
      <vt:lpstr>Orthogonal Functions</vt:lpstr>
      <vt:lpstr>Operators</vt:lpstr>
      <vt:lpstr>Operators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Observables</vt:lpstr>
      <vt:lpstr>Observables</vt:lpstr>
      <vt:lpstr>Run Cell 1 – operators</vt:lpstr>
      <vt:lpstr>Run Cell 2 – operators</vt:lpstr>
      <vt:lpstr>Run Cell 3 – operators</vt:lpstr>
      <vt:lpstr>View Cell 3 – operators</vt:lpstr>
      <vt:lpstr>Run Cell 4 – operators</vt:lpstr>
      <vt:lpstr>Run Cell 5 – operators</vt:lpstr>
      <vt:lpstr>Run Cell 6 – operators</vt:lpstr>
      <vt:lpstr>Run Cell 7 – operators</vt:lpstr>
      <vt:lpstr>Session 22 – Now You Know…</vt:lpstr>
      <vt:lpstr>Session 22 – Now You Know…</vt:lpstr>
      <vt:lpstr>Session 22 – Now You Know…</vt:lpstr>
      <vt:lpstr>Session 22 – Now You Know…</vt:lpstr>
      <vt:lpstr>Task 22-01 (Part A)</vt:lpstr>
      <vt:lpstr>Task 22-01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872</cp:revision>
  <cp:lastPrinted>2015-06-01T00:45:11Z</cp:lastPrinted>
  <dcterms:created xsi:type="dcterms:W3CDTF">2014-09-21T17:58:26Z</dcterms:created>
  <dcterms:modified xsi:type="dcterms:W3CDTF">2022-07-07T07:03:22Z</dcterms:modified>
</cp:coreProperties>
</file>